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9" r:id="rId4"/>
    <p:sldId id="258" r:id="rId5"/>
    <p:sldId id="262" r:id="rId6"/>
    <p:sldId id="263" r:id="rId7"/>
    <p:sldId id="264" r:id="rId8"/>
    <p:sldId id="265" r:id="rId9"/>
    <p:sldId id="266" r:id="rId10"/>
    <p:sldId id="261" r:id="rId1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000000"/>
    <a:srgbClr val="5A4099"/>
    <a:srgbClr val="24105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353" autoAdjust="0"/>
    <p:restoredTop sz="78984" autoAdjust="0"/>
  </p:normalViewPr>
  <p:slideViewPr>
    <p:cSldViewPr snapToGrid="0" snapToObjects="1">
      <p:cViewPr varScale="1">
        <p:scale>
          <a:sx n="53" d="100"/>
          <a:sy n="53" d="100"/>
        </p:scale>
        <p:origin x="595" y="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B3126-25FB-F241-9D08-EF0C3CBFF311}" type="datetimeFigureOut">
              <a:rPr lang="en-US" smtClean="0"/>
              <a:pPr/>
              <a:t>6/21/2022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07176-4D28-144C-AB30-ACED7F44A34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B3126-25FB-F241-9D08-EF0C3CBFF311}" type="datetimeFigureOut">
              <a:rPr lang="en-US" smtClean="0"/>
              <a:pPr/>
              <a:t>6/21/2022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07176-4D28-144C-AB30-ACED7F44A34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B3126-25FB-F241-9D08-EF0C3CBFF311}" type="datetimeFigureOut">
              <a:rPr lang="en-US" smtClean="0"/>
              <a:pPr/>
              <a:t>6/21/2022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07176-4D28-144C-AB30-ACED7F44A34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ackground_Duo_266.jpg"/>
          <p:cNvPicPr>
            <a:picLocks noChangeAspect="1"/>
          </p:cNvPicPr>
          <p:nvPr userDrawn="1"/>
        </p:nvPicPr>
        <p:blipFill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B3126-25FB-F241-9D08-EF0C3CBFF311}" type="datetimeFigureOut">
              <a:rPr lang="en-US" smtClean="0"/>
              <a:pPr/>
              <a:t>6/21/2022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07176-4D28-144C-AB30-ACED7F44A34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8093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B3126-25FB-F241-9D08-EF0C3CBFF311}" type="datetimeFigureOut">
              <a:rPr lang="en-US" smtClean="0"/>
              <a:pPr/>
              <a:t>6/21/2022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07176-4D28-144C-AB30-ACED7F44A34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B3126-25FB-F241-9D08-EF0C3CBFF311}" type="datetimeFigureOut">
              <a:rPr lang="en-US" smtClean="0"/>
              <a:pPr/>
              <a:t>6/21/2022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07176-4D28-144C-AB30-ACED7F44A34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B3126-25FB-F241-9D08-EF0C3CBFF311}" type="datetimeFigureOut">
              <a:rPr lang="en-US" smtClean="0"/>
              <a:pPr/>
              <a:t>6/21/2022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07176-4D28-144C-AB30-ACED7F44A34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B3126-25FB-F241-9D08-EF0C3CBFF311}" type="datetimeFigureOut">
              <a:rPr lang="en-US" smtClean="0"/>
              <a:pPr/>
              <a:t>6/21/2022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07176-4D28-144C-AB30-ACED7F44A34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B3126-25FB-F241-9D08-EF0C3CBFF311}" type="datetimeFigureOut">
              <a:rPr lang="en-US" smtClean="0"/>
              <a:pPr/>
              <a:t>6/21/2022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07176-4D28-144C-AB30-ACED7F44A34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B3126-25FB-F241-9D08-EF0C3CBFF311}" type="datetimeFigureOut">
              <a:rPr lang="en-US" smtClean="0"/>
              <a:pPr/>
              <a:t>6/21/2022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07176-4D28-144C-AB30-ACED7F44A34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B3126-25FB-F241-9D08-EF0C3CBFF311}" type="datetimeFigureOut">
              <a:rPr lang="en-US" smtClean="0"/>
              <a:pPr/>
              <a:t>6/21/2022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07176-4D28-144C-AB30-ACED7F44A34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B3126-25FB-F241-9D08-EF0C3CBFF311}" type="datetimeFigureOut">
              <a:rPr lang="en-US" smtClean="0"/>
              <a:pPr/>
              <a:t>6/21/2022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07176-4D28-144C-AB30-ACED7F44A34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ckground_Duo_266.jpg"/>
          <p:cNvPicPr>
            <a:picLocks noChangeAspect="1"/>
          </p:cNvPicPr>
          <p:nvPr userDrawn="1"/>
        </p:nvPicPr>
        <p:blipFill>
          <a:blip r:embed="rId14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FB3126-25FB-F241-9D08-EF0C3CBFF311}" type="datetimeFigureOut">
              <a:rPr lang="en-US" smtClean="0"/>
              <a:pPr/>
              <a:t>6/21/2022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A07176-4D28-144C-AB30-ACED7F44A340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profiles.ihe.net/ITI" TargetMode="External"/><Relationship Id="rId2" Type="http://schemas.openxmlformats.org/officeDocument/2006/relationships/hyperlink" Target="https://profiles.ihe.net/ITI/BALP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profiles.ihe.net/ITI/BALP/StructureDefinition-IHE.BasicAudit.PatientRead.html" TargetMode="External"/><Relationship Id="rId13" Type="http://schemas.openxmlformats.org/officeDocument/2006/relationships/hyperlink" Target="https://profiles.ihe.net/ITI/BALP/StructureDefinition-IHE.BasicAudit.Delete.html" TargetMode="External"/><Relationship Id="rId18" Type="http://schemas.openxmlformats.org/officeDocument/2006/relationships/hyperlink" Target="https://profiles.ihe.net/ITI/BALP/StructureDefinition-IHE.BasicAudit.PatientQuery-examples.html" TargetMode="External"/><Relationship Id="rId3" Type="http://schemas.openxmlformats.org/officeDocument/2006/relationships/image" Target="../media/image3.png"/><Relationship Id="rId7" Type="http://schemas.openxmlformats.org/officeDocument/2006/relationships/hyperlink" Target="https://profiles.ihe.net/ITI/BALP/StructureDefinition-IHE.BasicAudit.Read.html" TargetMode="External"/><Relationship Id="rId12" Type="http://schemas.openxmlformats.org/officeDocument/2006/relationships/hyperlink" Target="https://profiles.ihe.net/ITI/BALP/StructureDefinition-IHE.BasicAudit.PatientUpdate-examples.html" TargetMode="External"/><Relationship Id="rId17" Type="http://schemas.openxmlformats.org/officeDocument/2006/relationships/hyperlink" Target="https://profiles.ihe.net/ITI/BALP/StructureDefinition-IHE.BasicAudit.PatientQuery.html" TargetMode="External"/><Relationship Id="rId2" Type="http://schemas.openxmlformats.org/officeDocument/2006/relationships/image" Target="../media/image5.png"/><Relationship Id="rId16" Type="http://schemas.openxmlformats.org/officeDocument/2006/relationships/hyperlink" Target="https://profiles.ihe.net/ITI/BALP/StructureDefinition-IHE.BasicAudit.Query.html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profiles.ihe.net/ITI/BALP/StructureDefinition-IHE.BasicAudit.PatientCreate-examples.html" TargetMode="External"/><Relationship Id="rId11" Type="http://schemas.openxmlformats.org/officeDocument/2006/relationships/hyperlink" Target="https://profiles.ihe.net/ITI/BALP/StructureDefinition-IHE.BasicAudit.PatientUpdate.html" TargetMode="External"/><Relationship Id="rId5" Type="http://schemas.openxmlformats.org/officeDocument/2006/relationships/hyperlink" Target="https://profiles.ihe.net/ITI/BALP/StructureDefinition-IHE.BasicAudit.PatientCreate.html" TargetMode="External"/><Relationship Id="rId15" Type="http://schemas.openxmlformats.org/officeDocument/2006/relationships/hyperlink" Target="https://profiles.ihe.net/ITI/BALP/StructureDefinition-IHE.BasicAudit.PatientDelete-examples.html" TargetMode="External"/><Relationship Id="rId10" Type="http://schemas.openxmlformats.org/officeDocument/2006/relationships/hyperlink" Target="https://profiles.ihe.net/ITI/BALP/StructureDefinition-IHE.BasicAudit.Update.html" TargetMode="External"/><Relationship Id="rId4" Type="http://schemas.openxmlformats.org/officeDocument/2006/relationships/hyperlink" Target="https://profiles.ihe.net/ITI/BALP/StructureDefinition-IHE.BasicAudit.Create.html" TargetMode="External"/><Relationship Id="rId9" Type="http://schemas.openxmlformats.org/officeDocument/2006/relationships/hyperlink" Target="https://profiles.ihe.net/ITI/BALP/StructureDefinition-IHE.BasicAudit.PatientRead-examples.html" TargetMode="External"/><Relationship Id="rId14" Type="http://schemas.openxmlformats.org/officeDocument/2006/relationships/hyperlink" Target="https://profiles.ihe.net/ITI/BALP/StructureDefinition-IHE.BasicAudit.PatientDelete.html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ackground_Duo_266.jpg"/>
          <p:cNvPicPr>
            <a:picLocks noChangeAspect="1"/>
          </p:cNvPicPr>
          <p:nvPr/>
        </p:nvPicPr>
        <p:blipFill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6" name="Picture 5" descr="PurpleGlob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53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422415"/>
            <a:ext cx="7772400" cy="1470025"/>
          </a:xfrm>
        </p:spPr>
        <p:txBody>
          <a:bodyPr/>
          <a:lstStyle/>
          <a:p>
            <a:r>
              <a:rPr lang="en-US" dirty="0">
                <a:solidFill>
                  <a:srgbClr val="5A4099"/>
                </a:solidFill>
                <a:latin typeface="Arial"/>
                <a:cs typeface="Arial"/>
              </a:rPr>
              <a:t>Basic Audit Logging Patterns (BALP)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890895"/>
            <a:ext cx="6400800" cy="1053231"/>
          </a:xfrm>
        </p:spPr>
        <p:txBody>
          <a:bodyPr>
            <a:normAutofit/>
          </a:bodyPr>
          <a:lstStyle/>
          <a:p>
            <a:r>
              <a:rPr lang="en-US" sz="2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rPr>
              <a:t>John Moehrke</a:t>
            </a:r>
          </a:p>
          <a:p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rPr>
              <a:t>By Light Professional IT Services LLC</a:t>
            </a:r>
          </a:p>
        </p:txBody>
      </p:sp>
      <p:pic>
        <p:nvPicPr>
          <p:cNvPr id="5" name="Picture 4" descr="ihe-logo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485" y="1609258"/>
            <a:ext cx="4429454" cy="120828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543"/>
    </mc:Choice>
    <mc:Fallback xmlns="">
      <p:transition spd="slow" advTm="14543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Basic AuditEvent Log Patterns</a:t>
            </a:r>
          </a:p>
          <a:p>
            <a:pPr lvl="1"/>
            <a:r>
              <a:rPr lang="en-US" dirty="0">
                <a:hlinkClick r:id="rId2"/>
              </a:rPr>
              <a:t>https://profiles.ihe.net/ITI/BALP</a:t>
            </a:r>
            <a:endParaRPr lang="en-US" dirty="0"/>
          </a:p>
          <a:p>
            <a:endParaRPr lang="en-US" dirty="0"/>
          </a:p>
          <a:p>
            <a:r>
              <a:rPr lang="en-US" dirty="0"/>
              <a:t>All IHE IT-Infrastructure publications</a:t>
            </a:r>
          </a:p>
          <a:p>
            <a:pPr lvl="1"/>
            <a:r>
              <a:rPr lang="en-US" dirty="0">
                <a:hlinkClick r:id="rId3"/>
              </a:rPr>
              <a:t>https://profiles.ihe.net/ITI</a:t>
            </a:r>
            <a:r>
              <a:rPr lang="en-US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6055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00"/>
    </mc:Choice>
    <mc:Fallback xmlns="">
      <p:transition spd="slow" advTm="12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Background_Duo_266.jpg"/>
          <p:cNvPicPr>
            <a:picLocks noChangeAspect="1"/>
          </p:cNvPicPr>
          <p:nvPr/>
        </p:nvPicPr>
        <p:blipFill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5752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897793"/>
            <a:ext cx="7772400" cy="747605"/>
          </a:xfrm>
        </p:spPr>
        <p:txBody>
          <a:bodyPr>
            <a:normAutofit/>
          </a:bodyPr>
          <a:lstStyle/>
          <a:p>
            <a:r>
              <a:rPr lang="en-US" sz="3000" b="1" dirty="0">
                <a:solidFill>
                  <a:srgbClr val="5A4099"/>
                </a:solidFill>
                <a:latin typeface="Arial"/>
                <a:cs typeface="Arial"/>
              </a:rPr>
              <a:t>The Problem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9260" y="1844870"/>
            <a:ext cx="8125480" cy="4721030"/>
          </a:xfrm>
        </p:spPr>
        <p:txBody>
          <a:bodyPr>
            <a:normAutofit lnSpcReduction="10000"/>
          </a:bodyPr>
          <a:lstStyle/>
          <a:p>
            <a:pPr indent="-457200" algn="l">
              <a:spcBef>
                <a:spcPts val="0"/>
              </a:spcBef>
              <a:spcAft>
                <a:spcPts val="1200"/>
              </a:spcAft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rPr>
              <a:t>The FHIR AuditEvent and DICOM AuditMessage are a foundation for logging events such as Security, Privacy, or other log worthy events.</a:t>
            </a:r>
          </a:p>
          <a:p>
            <a:pPr indent="-457200" algn="l">
              <a:spcBef>
                <a:spcPts val="0"/>
              </a:spcBef>
              <a:spcAft>
                <a:spcPts val="1200"/>
              </a:spcAft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  <a:sym typeface="Wingdings" panose="05000000000000000000" pitchFamily="2" charset="2"/>
              </a:rPr>
              <a:t>	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rPr>
              <a:t> But they are too flexible</a:t>
            </a:r>
          </a:p>
          <a:p>
            <a:pPr indent="-457200" algn="l">
              <a:spcBef>
                <a:spcPts val="0"/>
              </a:spcBef>
              <a:spcAft>
                <a:spcPts val="1200"/>
              </a:spcAft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rPr>
              <a:t>The FHIR REST model is a reusable data access pattern. </a:t>
            </a:r>
          </a:p>
          <a:p>
            <a:pPr indent="-457200" algn="l">
              <a:spcBef>
                <a:spcPts val="0"/>
              </a:spcBef>
              <a:spcAft>
                <a:spcPts val="1200"/>
              </a:spcAft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  <a:sym typeface="Wingdings" panose="05000000000000000000" pitchFamily="2" charset="2"/>
              </a:rPr>
              <a:t>	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rPr>
              <a:t> Need for consistency for logging use</a:t>
            </a:r>
          </a:p>
          <a:p>
            <a:pPr indent="-457200" algn="l">
              <a:spcBef>
                <a:spcPts val="0"/>
              </a:spcBef>
              <a:spcAft>
                <a:spcPts val="1200"/>
              </a:spcAft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rPr>
              <a:t>Security tokens are used with data access </a:t>
            </a:r>
          </a:p>
          <a:p>
            <a:pPr indent="-457200" algn="l">
              <a:spcBef>
                <a:spcPts val="0"/>
              </a:spcBef>
              <a:spcAft>
                <a:spcPts val="1200"/>
              </a:spcAft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  <a:sym typeface="Wingdings" panose="05000000000000000000" pitchFamily="2" charset="2"/>
              </a:rPr>
              <a:t>	 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rPr>
              <a:t>Consistency in logging security token details</a:t>
            </a:r>
          </a:p>
          <a:p>
            <a:pPr indent="-457200" algn="l">
              <a:spcBef>
                <a:spcPts val="0"/>
              </a:spcBef>
              <a:spcAft>
                <a:spcPts val="1200"/>
              </a:spcAft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rPr>
              <a:t>Patient data are accessed using FHIR REST </a:t>
            </a:r>
          </a:p>
          <a:p>
            <a:pPr indent="-457200" algn="l">
              <a:spcBef>
                <a:spcPts val="0"/>
              </a:spcBef>
              <a:spcAft>
                <a:spcPts val="1200"/>
              </a:spcAft>
            </a:pPr>
            <a:r>
              <a:rPr lang="en-US" sz="240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  <a:sym typeface="Wingdings" panose="05000000000000000000" pitchFamily="2" charset="2"/>
              </a:rPr>
              <a:t>	 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  <a:sym typeface="Wingdings" panose="05000000000000000000" pitchFamily="2" charset="2"/>
              </a:rPr>
              <a:t>Need 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rPr>
              <a:t>Privacy transparency on how data are used</a:t>
            </a:r>
          </a:p>
        </p:txBody>
      </p:sp>
      <p:pic>
        <p:nvPicPr>
          <p:cNvPr id="9" name="Picture 8" descr="ihe-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969" y="213052"/>
            <a:ext cx="2299752" cy="62733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103"/>
    </mc:Choice>
    <mc:Fallback xmlns="">
      <p:transition spd="slow" advTm="100103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Background_Duo_266.jpg"/>
          <p:cNvPicPr>
            <a:picLocks noChangeAspect="1"/>
          </p:cNvPicPr>
          <p:nvPr/>
        </p:nvPicPr>
        <p:blipFill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5752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897793"/>
            <a:ext cx="7772400" cy="747605"/>
          </a:xfrm>
        </p:spPr>
        <p:txBody>
          <a:bodyPr>
            <a:normAutofit/>
          </a:bodyPr>
          <a:lstStyle/>
          <a:p>
            <a:r>
              <a:rPr lang="en-US" sz="3000" b="1" dirty="0">
                <a:solidFill>
                  <a:srgbClr val="5A4099"/>
                </a:solidFill>
                <a:latin typeface="Arial"/>
                <a:cs typeface="Arial"/>
              </a:rPr>
              <a:t>The Needs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9260" y="1844870"/>
            <a:ext cx="8125480" cy="4721030"/>
          </a:xfrm>
        </p:spPr>
        <p:txBody>
          <a:bodyPr>
            <a:normAutofit/>
          </a:bodyPr>
          <a:lstStyle/>
          <a:p>
            <a:pPr indent="-457200" algn="l">
              <a:spcBef>
                <a:spcPts val="0"/>
              </a:spcBef>
              <a:spcAft>
                <a:spcPts val="1200"/>
              </a:spcAft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rPr>
              <a:t>The Basic Audit Logging Patterns (BALP) Implementation Guide provides some profiles of FHIR AuditEvent that are reusable patterns. </a:t>
            </a:r>
          </a:p>
          <a:p>
            <a:pPr indent="-457200" algn="l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rPr>
              <a:t>Consistency for logging when FHIR REST actions happen</a:t>
            </a:r>
          </a:p>
          <a:p>
            <a:pPr lvl="2" indent="-457200" algn="l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rPr>
              <a:t>Create, Read, Update, Delete, and Search</a:t>
            </a:r>
          </a:p>
          <a:p>
            <a:pPr indent="-457200" algn="l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rPr>
              <a:t>Consistency in logging security token details</a:t>
            </a:r>
          </a:p>
          <a:p>
            <a:pPr lvl="2" indent="-457200" algn="l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rPr>
              <a:t>oAuth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rPr>
              <a:t>, and SAML</a:t>
            </a:r>
          </a:p>
          <a:p>
            <a:pPr indent="-457200" algn="l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rPr>
              <a:t>Privacy transparency </a:t>
            </a:r>
          </a:p>
          <a:p>
            <a:pPr lvl="2" indent="-457200" algn="l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rPr>
              <a:t>A Patient’s data are used</a:t>
            </a:r>
          </a:p>
          <a:p>
            <a:pPr lvl="2" indent="-457200" algn="l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rPr>
              <a:t>Consent impacted authorization</a:t>
            </a:r>
          </a:p>
          <a:p>
            <a:pPr lvl="2" indent="-457200" algn="l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rPr>
              <a:t>Details on Disclosure</a:t>
            </a:r>
          </a:p>
        </p:txBody>
      </p:sp>
      <p:pic>
        <p:nvPicPr>
          <p:cNvPr id="9" name="Picture 8" descr="ihe-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969" y="213052"/>
            <a:ext cx="2299752" cy="627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913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8192"/>
    </mc:Choice>
    <mc:Fallback xmlns="">
      <p:transition spd="slow" advTm="88192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Background_Duo_266.jpg"/>
          <p:cNvPicPr>
            <a:picLocks noChangeAspect="1"/>
          </p:cNvPicPr>
          <p:nvPr/>
        </p:nvPicPr>
        <p:blipFill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5752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897793"/>
            <a:ext cx="7772400" cy="747605"/>
          </a:xfrm>
        </p:spPr>
        <p:txBody>
          <a:bodyPr>
            <a:normAutofit/>
          </a:bodyPr>
          <a:lstStyle/>
          <a:p>
            <a:r>
              <a:rPr lang="en-US" sz="3000" b="1" dirty="0">
                <a:solidFill>
                  <a:srgbClr val="5A4099"/>
                </a:solidFill>
                <a:latin typeface="Arial"/>
                <a:cs typeface="Arial"/>
              </a:rPr>
              <a:t>Existing Efforts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9260" y="1844870"/>
            <a:ext cx="8125480" cy="4721030"/>
          </a:xfrm>
        </p:spPr>
        <p:txBody>
          <a:bodyPr>
            <a:normAutofit lnSpcReduction="10000"/>
          </a:bodyPr>
          <a:lstStyle/>
          <a:p>
            <a:pPr indent="-457200" algn="l">
              <a:spcBef>
                <a:spcPts val="0"/>
              </a:spcBef>
              <a:spcAft>
                <a:spcPts val="1200"/>
              </a:spcAft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rPr>
              <a:t>IHE governance and process requests that an IHE-Profile (Implementation Guide) include a 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rPr>
              <a:t>Security Considerations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rPr>
              <a:t> section and further refine the Audit Log requirements. Thus many IHE-Profiles exist with refined Audit Log requirements, but this is not universal across all of IHE-Profiles. This is also not specified elsewhere.</a:t>
            </a:r>
          </a:p>
          <a:p>
            <a:pPr indent="-457200" algn="l">
              <a:spcBef>
                <a:spcPts val="0"/>
              </a:spcBef>
              <a:spcAft>
                <a:spcPts val="1200"/>
              </a:spcAft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rPr>
              <a:t>Further within IHE the consistency of Audit Log requirements is inconsistent.</a:t>
            </a:r>
          </a:p>
          <a:p>
            <a:pPr indent="-457200" algn="l">
              <a:spcBef>
                <a:spcPts val="0"/>
              </a:spcBef>
              <a:spcAft>
                <a:spcPts val="1200"/>
              </a:spcAft>
            </a:pP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Arial"/>
              <a:cs typeface="Arial"/>
            </a:endParaRPr>
          </a:p>
          <a:p>
            <a:pPr indent="-457200" algn="l">
              <a:spcBef>
                <a:spcPts val="0"/>
              </a:spcBef>
              <a:spcAft>
                <a:spcPts val="1200"/>
              </a:spcAft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rPr>
              <a:t>BALP is expected to be used by these other IHE-Profiles. Further refinement is expected, but use of BALP will drive consistency.</a:t>
            </a: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9" name="Picture 8" descr="ihe-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969" y="213052"/>
            <a:ext cx="2299752" cy="627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995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6392"/>
    </mc:Choice>
    <mc:Fallback xmlns="">
      <p:transition spd="slow" advTm="76392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548E422-8EA2-43C3-99C9-4599EAFDA2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4150" y="1514475"/>
            <a:ext cx="3695700" cy="3829050"/>
          </a:xfrm>
          <a:prstGeom prst="rect">
            <a:avLst/>
          </a:prstGeom>
          <a:solidFill>
            <a:srgbClr val="000000">
              <a:alpha val="0"/>
            </a:srgbClr>
          </a:solidFill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897793"/>
            <a:ext cx="7772400" cy="747605"/>
          </a:xfrm>
        </p:spPr>
        <p:txBody>
          <a:bodyPr>
            <a:normAutofit/>
          </a:bodyPr>
          <a:lstStyle/>
          <a:p>
            <a:r>
              <a:rPr lang="en-US" sz="3000" b="1" dirty="0">
                <a:solidFill>
                  <a:srgbClr val="5A4099"/>
                </a:solidFill>
                <a:latin typeface="Arial"/>
                <a:cs typeface="Arial"/>
              </a:rPr>
              <a:t>Actors</a:t>
            </a:r>
          </a:p>
        </p:txBody>
      </p:sp>
      <p:pic>
        <p:nvPicPr>
          <p:cNvPr id="9" name="Picture 8" descr="ihe-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969" y="213052"/>
            <a:ext cx="2299752" cy="62733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9EA144D-3113-4801-875A-841FAF46F070}"/>
              </a:ext>
            </a:extLst>
          </p:cNvPr>
          <p:cNvSpPr txBox="1"/>
          <p:nvPr/>
        </p:nvSpPr>
        <p:spPr>
          <a:xfrm>
            <a:off x="1159727" y="5887844"/>
            <a:ext cx="70587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Leveraged ATNA (RESTful supplement) as the transport and query model</a:t>
            </a:r>
          </a:p>
        </p:txBody>
      </p:sp>
    </p:spTree>
    <p:extLst>
      <p:ext uri="{BB962C8B-B14F-4D97-AF65-F5344CB8AC3E}">
        <p14:creationId xmlns:p14="http://schemas.microsoft.com/office/powerpoint/2010/main" val="1968313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866"/>
    </mc:Choice>
    <mc:Fallback xmlns="">
      <p:transition spd="slow" advTm="40866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2F0665-A120-4230-BDBD-4ED1E37A7D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0695" y="185890"/>
            <a:ext cx="5941840" cy="226737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1555" y="897793"/>
            <a:ext cx="7772400" cy="747605"/>
          </a:xfrm>
        </p:spPr>
        <p:txBody>
          <a:bodyPr>
            <a:normAutofit/>
          </a:bodyPr>
          <a:lstStyle/>
          <a:p>
            <a:pPr algn="l"/>
            <a:r>
              <a:rPr lang="en-US" sz="3000" b="1" dirty="0">
                <a:solidFill>
                  <a:srgbClr val="5A4099"/>
                </a:solidFill>
                <a:latin typeface="Arial"/>
                <a:cs typeface="Arial"/>
              </a:rPr>
              <a:t>REST event</a:t>
            </a:r>
          </a:p>
        </p:txBody>
      </p:sp>
      <p:pic>
        <p:nvPicPr>
          <p:cNvPr id="9" name="Picture 8" descr="ihe-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969" y="213052"/>
            <a:ext cx="2299752" cy="627337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21A339F4-B45E-4ED9-8205-9069841A31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9791117"/>
              </p:ext>
            </p:extLst>
          </p:nvPr>
        </p:nvGraphicFramePr>
        <p:xfrm>
          <a:off x="512955" y="3315592"/>
          <a:ext cx="8229600" cy="1615440"/>
        </p:xfrm>
        <a:graphic>
          <a:graphicData uri="http://schemas.openxmlformats.org/drawingml/2006/table">
            <a:tbl>
              <a:tblPr/>
              <a:tblGrid>
                <a:gridCol w="2888167">
                  <a:extLst>
                    <a:ext uri="{9D8B030D-6E8A-4147-A177-3AD203B41FA5}">
                      <a16:colId xmlns:a16="http://schemas.microsoft.com/office/drawing/2014/main" val="1336132726"/>
                    </a:ext>
                  </a:extLst>
                </a:gridCol>
                <a:gridCol w="1918010">
                  <a:extLst>
                    <a:ext uri="{9D8B030D-6E8A-4147-A177-3AD203B41FA5}">
                      <a16:colId xmlns:a16="http://schemas.microsoft.com/office/drawing/2014/main" val="3549645815"/>
                    </a:ext>
                  </a:extLst>
                </a:gridCol>
                <a:gridCol w="1728439">
                  <a:extLst>
                    <a:ext uri="{9D8B030D-6E8A-4147-A177-3AD203B41FA5}">
                      <a16:colId xmlns:a16="http://schemas.microsoft.com/office/drawing/2014/main" val="1703764846"/>
                    </a:ext>
                  </a:extLst>
                </a:gridCol>
                <a:gridCol w="1694984">
                  <a:extLst>
                    <a:ext uri="{9D8B030D-6E8A-4147-A177-3AD203B41FA5}">
                      <a16:colId xmlns:a16="http://schemas.microsoft.com/office/drawing/2014/main" val="15914929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b="1" dirty="0">
                          <a:effectLst/>
                          <a:latin typeface="verdana" panose="020B0604030504040204" pitchFamily="34" charset="0"/>
                        </a:rPr>
                        <a:t>REST event</a:t>
                      </a:r>
                    </a:p>
                  </a:txBody>
                  <a:tcPr marL="22860" marR="22860" marT="22860" marB="22860">
                    <a:lnL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b="1">
                          <a:effectLst/>
                          <a:latin typeface="verdana" panose="020B0604030504040204" pitchFamily="34" charset="0"/>
                        </a:rPr>
                        <a:t>basic profile</a:t>
                      </a:r>
                    </a:p>
                  </a:txBody>
                  <a:tcPr marL="22860" marR="22860" marT="22860" marB="22860">
                    <a:lnL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b="1">
                          <a:effectLst/>
                          <a:latin typeface="verdana" panose="020B0604030504040204" pitchFamily="34" charset="0"/>
                        </a:rPr>
                        <a:t>with patient</a:t>
                      </a:r>
                    </a:p>
                  </a:txBody>
                  <a:tcPr marL="22860" marR="22860" marT="22860" marB="22860">
                    <a:lnL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b="1">
                          <a:effectLst/>
                          <a:latin typeface="verdana" panose="020B0604030504040204" pitchFamily="34" charset="0"/>
                        </a:rPr>
                        <a:t>examples</a:t>
                      </a:r>
                    </a:p>
                  </a:txBody>
                  <a:tcPr marL="22860" marR="22860" marT="22860" marB="22860">
                    <a:lnL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552298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US" sz="1400" b="0">
                          <a:effectLst/>
                          <a:latin typeface="verdana" panose="020B0604030504040204" pitchFamily="34" charset="0"/>
                        </a:rPr>
                        <a:t>Create (create)</a:t>
                      </a:r>
                    </a:p>
                  </a:txBody>
                  <a:tcPr marL="22860" marR="22860" marT="22860" marB="22860">
                    <a:lnL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b="0" u="none" strike="noStrike">
                          <a:effectLst/>
                          <a:latin typeface="verdana" panose="020B0604030504040204" pitchFamily="34" charset="0"/>
                          <a:hlinkClick r:id="rId4"/>
                        </a:rPr>
                        <a:t>Create</a:t>
                      </a:r>
                      <a:endParaRPr lang="en-US" sz="1400" b="0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2860" marR="22860" marT="22860" marB="22860">
                    <a:lnL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b="0" u="none" strike="noStrike">
                          <a:effectLst/>
                          <a:latin typeface="verdana" panose="020B0604030504040204" pitchFamily="34" charset="0"/>
                          <a:hlinkClick r:id="rId5"/>
                        </a:rPr>
                        <a:t>PatientCreate</a:t>
                      </a:r>
                      <a:endParaRPr lang="en-US" sz="1400" b="0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2860" marR="22860" marT="22860" marB="22860">
                    <a:lnL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b="0" u="none" strike="noStrike">
                          <a:effectLst/>
                          <a:latin typeface="verdana" panose="020B0604030504040204" pitchFamily="34" charset="0"/>
                          <a:hlinkClick r:id="rId6"/>
                        </a:rPr>
                        <a:t>examples</a:t>
                      </a:r>
                      <a:endParaRPr lang="en-US" sz="1400" b="0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2860" marR="22860" marT="22860" marB="22860">
                    <a:lnL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32386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US" sz="1400" b="0">
                          <a:effectLst/>
                          <a:latin typeface="verdana" panose="020B0604030504040204" pitchFamily="34" charset="0"/>
                        </a:rPr>
                        <a:t>Read (read and vread)</a:t>
                      </a:r>
                    </a:p>
                  </a:txBody>
                  <a:tcPr marL="22860" marR="22860" marT="22860" marB="22860">
                    <a:lnL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b="0" u="none" strike="noStrike">
                          <a:effectLst/>
                          <a:latin typeface="verdana" panose="020B0604030504040204" pitchFamily="34" charset="0"/>
                          <a:hlinkClick r:id="rId7"/>
                        </a:rPr>
                        <a:t>Read</a:t>
                      </a:r>
                      <a:endParaRPr lang="en-US" sz="1400" b="0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2860" marR="22860" marT="22860" marB="22860">
                    <a:lnL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b="0" u="none" strike="noStrike">
                          <a:effectLst/>
                          <a:latin typeface="verdana" panose="020B0604030504040204" pitchFamily="34" charset="0"/>
                          <a:hlinkClick r:id="rId8"/>
                        </a:rPr>
                        <a:t>PatientRead</a:t>
                      </a:r>
                      <a:endParaRPr lang="en-US" sz="1400" b="0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2860" marR="22860" marT="22860" marB="22860">
                    <a:lnL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b="0" u="none" strike="noStrike">
                          <a:effectLst/>
                          <a:latin typeface="verdana" panose="020B0604030504040204" pitchFamily="34" charset="0"/>
                          <a:hlinkClick r:id="rId9"/>
                        </a:rPr>
                        <a:t>examples</a:t>
                      </a:r>
                      <a:endParaRPr lang="en-US" sz="1400" b="0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2860" marR="22860" marT="22860" marB="22860">
                    <a:lnL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96129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US" sz="1400" b="0" dirty="0">
                          <a:effectLst/>
                          <a:latin typeface="verdana" panose="020B0604030504040204" pitchFamily="34" charset="0"/>
                        </a:rPr>
                        <a:t>Update (update, patch)</a:t>
                      </a:r>
                    </a:p>
                  </a:txBody>
                  <a:tcPr marL="22860" marR="22860" marT="22860" marB="22860">
                    <a:lnL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b="0" u="none" strike="noStrike">
                          <a:effectLst/>
                          <a:latin typeface="verdana" panose="020B0604030504040204" pitchFamily="34" charset="0"/>
                          <a:hlinkClick r:id="rId10"/>
                        </a:rPr>
                        <a:t>Update</a:t>
                      </a:r>
                      <a:endParaRPr lang="en-US" sz="1400" b="0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2860" marR="22860" marT="22860" marB="22860">
                    <a:lnL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b="0" u="none" strike="noStrike">
                          <a:effectLst/>
                          <a:latin typeface="verdana" panose="020B0604030504040204" pitchFamily="34" charset="0"/>
                          <a:hlinkClick r:id="rId11"/>
                        </a:rPr>
                        <a:t>PatientUpdate</a:t>
                      </a:r>
                      <a:endParaRPr lang="en-US" sz="1400" b="0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2860" marR="22860" marT="22860" marB="22860">
                    <a:lnL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b="0" u="none" strike="noStrike">
                          <a:effectLst/>
                          <a:latin typeface="verdana" panose="020B0604030504040204" pitchFamily="34" charset="0"/>
                          <a:hlinkClick r:id="rId12"/>
                        </a:rPr>
                        <a:t>examples</a:t>
                      </a:r>
                      <a:endParaRPr lang="en-US" sz="1400" b="0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2860" marR="22860" marT="22860" marB="22860">
                    <a:lnL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29506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US" sz="1400" b="0">
                          <a:effectLst/>
                          <a:latin typeface="verdana" panose="020B0604030504040204" pitchFamily="34" charset="0"/>
                        </a:rPr>
                        <a:t>Delete (delete)</a:t>
                      </a:r>
                    </a:p>
                  </a:txBody>
                  <a:tcPr marL="22860" marR="22860" marT="22860" marB="22860">
                    <a:lnL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b="0" u="none" strike="noStrike">
                          <a:effectLst/>
                          <a:latin typeface="verdana" panose="020B0604030504040204" pitchFamily="34" charset="0"/>
                          <a:hlinkClick r:id="rId13"/>
                        </a:rPr>
                        <a:t>Delete</a:t>
                      </a:r>
                      <a:endParaRPr lang="en-US" sz="1400" b="0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2860" marR="22860" marT="22860" marB="22860">
                    <a:lnL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b="0" u="none" strike="noStrike">
                          <a:effectLst/>
                          <a:latin typeface="verdana" panose="020B0604030504040204" pitchFamily="34" charset="0"/>
                          <a:hlinkClick r:id="rId14"/>
                        </a:rPr>
                        <a:t>PatientDelete</a:t>
                      </a:r>
                      <a:endParaRPr lang="en-US" sz="1400" b="0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2860" marR="22860" marT="22860" marB="22860">
                    <a:lnL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b="0" u="none" strike="noStrike">
                          <a:effectLst/>
                          <a:latin typeface="verdana" panose="020B0604030504040204" pitchFamily="34" charset="0"/>
                          <a:hlinkClick r:id="rId15"/>
                        </a:rPr>
                        <a:t>examples</a:t>
                      </a:r>
                      <a:endParaRPr lang="en-US" sz="1400" b="0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2860" marR="22860" marT="22860" marB="22860">
                    <a:lnL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4528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US" sz="1400" b="0">
                          <a:effectLst/>
                          <a:latin typeface="verdana" panose="020B0604030504040204" pitchFamily="34" charset="0"/>
                        </a:rPr>
                        <a:t>Execute (search and query)</a:t>
                      </a:r>
                    </a:p>
                  </a:txBody>
                  <a:tcPr marL="22860" marR="22860" marT="22860" marB="22860">
                    <a:lnL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b="0" u="none" strike="noStrike">
                          <a:effectLst/>
                          <a:latin typeface="verdana" panose="020B0604030504040204" pitchFamily="34" charset="0"/>
                          <a:hlinkClick r:id="rId16"/>
                        </a:rPr>
                        <a:t>Query</a:t>
                      </a:r>
                      <a:endParaRPr lang="en-US" sz="1400" b="0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2860" marR="22860" marT="22860" marB="22860">
                    <a:lnL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b="0" u="none" strike="noStrike">
                          <a:effectLst/>
                          <a:latin typeface="verdana" panose="020B0604030504040204" pitchFamily="34" charset="0"/>
                          <a:hlinkClick r:id="rId17"/>
                        </a:rPr>
                        <a:t>PatientQuery</a:t>
                      </a:r>
                      <a:endParaRPr lang="en-US" sz="1400" b="0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2860" marR="22860" marT="22860" marB="22860">
                    <a:lnL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b="0" u="none" strike="noStrike" dirty="0">
                          <a:effectLst/>
                          <a:latin typeface="verdana" panose="020B0604030504040204" pitchFamily="34" charset="0"/>
                          <a:hlinkClick r:id="rId18"/>
                        </a:rPr>
                        <a:t>examples</a:t>
                      </a:r>
                      <a:endParaRPr lang="en-US" sz="1400" b="0" dirty="0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2860" marR="22860" marT="22860" marB="22860">
                    <a:lnL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4019200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7402B311-3AFD-4CA1-B82A-964B38AA702A}"/>
              </a:ext>
            </a:extLst>
          </p:cNvPr>
          <p:cNvSpPr txBox="1"/>
          <p:nvPr/>
        </p:nvSpPr>
        <p:spPr>
          <a:xfrm>
            <a:off x="1494263" y="5564459"/>
            <a:ext cx="6421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Does not address how to log a failure attempt the RESTful event.</a:t>
            </a:r>
          </a:p>
        </p:txBody>
      </p:sp>
    </p:spTree>
    <p:extLst>
      <p:ext uri="{BB962C8B-B14F-4D97-AF65-F5344CB8AC3E}">
        <p14:creationId xmlns:p14="http://schemas.microsoft.com/office/powerpoint/2010/main" val="2011484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6127"/>
    </mc:Choice>
    <mc:Fallback xmlns="">
      <p:transition spd="slow" advTm="126127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B09B67-0ADD-4A7B-B54B-FAF1475AF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Security Token use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D1C672-717C-408F-88D6-31A8426D69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452624" cy="4525963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Given that a security/privacy relevant </a:t>
            </a:r>
            <a:r>
              <a:rPr lang="en-US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event</a:t>
            </a:r>
            <a:r>
              <a:rPr lang="en-US" dirty="0"/>
              <a:t> is being recorded in the log, 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When that </a:t>
            </a:r>
            <a:r>
              <a:rPr lang="en-US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event</a:t>
            </a:r>
            <a:r>
              <a:rPr lang="en-US" dirty="0"/>
              <a:t> is authorized by an </a:t>
            </a:r>
            <a:r>
              <a:rPr lang="en-US" dirty="0" err="1"/>
              <a:t>oAuth</a:t>
            </a:r>
            <a:r>
              <a:rPr lang="en-US" dirty="0"/>
              <a:t> or SAML security token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Then sufficient details from the security token are included in the audit log of the </a:t>
            </a:r>
            <a:r>
              <a:rPr lang="en-US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event</a:t>
            </a:r>
            <a:r>
              <a:rPr lang="en-US" dirty="0"/>
              <a:t>.</a:t>
            </a:r>
          </a:p>
          <a:p>
            <a:r>
              <a:rPr lang="en-US" dirty="0"/>
              <a:t>Minimal – preserve identifiers/references only</a:t>
            </a:r>
          </a:p>
          <a:p>
            <a:r>
              <a:rPr lang="en-US" dirty="0"/>
              <a:t>Comprehensive – preserves as much as possible</a:t>
            </a:r>
          </a:p>
        </p:txBody>
      </p:sp>
    </p:spTree>
    <p:extLst>
      <p:ext uri="{BB962C8B-B14F-4D97-AF65-F5344CB8AC3E}">
        <p14:creationId xmlns:p14="http://schemas.microsoft.com/office/powerpoint/2010/main" val="1085284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4420"/>
    </mc:Choice>
    <mc:Fallback xmlns="">
      <p:transition spd="slow" advTm="7442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612FA3-BEE0-463D-8C68-A9A94581E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Privacy transparency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4ADFAA-E5CA-4171-90BC-851BF00BC4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REST activities + Patient is a data/activity subject</a:t>
            </a:r>
          </a:p>
          <a:p>
            <a:pPr marL="400050" lvl="1" indent="0">
              <a:buNone/>
            </a:pPr>
            <a:r>
              <a:rPr lang="en-US" dirty="0">
                <a:sym typeface="Wingdings" panose="05000000000000000000" pitchFamily="2" charset="2"/>
              </a:rPr>
              <a:t> patient is placed into well-known position</a:t>
            </a:r>
            <a:endParaRPr lang="en-US" dirty="0"/>
          </a:p>
          <a:p>
            <a:r>
              <a:rPr lang="en-US" dirty="0"/>
              <a:t>Authorization based on a Consent</a:t>
            </a:r>
          </a:p>
          <a:p>
            <a:pPr marL="400050" lvl="1" indent="0">
              <a:buNone/>
            </a:pPr>
            <a:r>
              <a:rPr lang="en-US" dirty="0">
                <a:sym typeface="Wingdings" panose="05000000000000000000" pitchFamily="2" charset="2"/>
              </a:rPr>
              <a:t>Access Control decision is logged with details to the patient and Consent</a:t>
            </a:r>
            <a:endParaRPr lang="en-US" dirty="0"/>
          </a:p>
          <a:p>
            <a:r>
              <a:rPr lang="en-US" dirty="0"/>
              <a:t>Privacy Disclosure</a:t>
            </a:r>
          </a:p>
          <a:p>
            <a:pPr marL="400050" lvl="1" indent="0">
              <a:buNone/>
            </a:pPr>
            <a:r>
              <a:rPr lang="en-US" dirty="0">
                <a:sym typeface="Wingdings" panose="05000000000000000000" pitchFamily="2" charset="2"/>
              </a:rPr>
              <a:t> Who released, When, to Whom, What, and Why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6758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7222"/>
    </mc:Choice>
    <mc:Fallback xmlns="">
      <p:transition spd="slow" advTm="87222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B84322-CB5F-4E9E-945A-CEFB11E854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Reuse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E1E3C2-3957-4EB4-85C7-294916CEF7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Currently being integrated into</a:t>
            </a:r>
          </a:p>
          <a:p>
            <a:r>
              <a:rPr lang="en-US" dirty="0"/>
              <a:t>MHD, PDQm, PIXm, PMIR, mCSD, SVCM</a:t>
            </a:r>
          </a:p>
          <a:p>
            <a:endParaRPr lang="en-US" dirty="0"/>
          </a:p>
          <a:p>
            <a:r>
              <a:rPr lang="en-US" dirty="0"/>
              <a:t>Trend</a:t>
            </a:r>
          </a:p>
          <a:p>
            <a:pPr lvl="1"/>
            <a:r>
              <a:rPr lang="en-US" dirty="0"/>
              <a:t>Add a subtype to indicate the transaction number</a:t>
            </a:r>
          </a:p>
          <a:p>
            <a:pPr lvl="1"/>
            <a:r>
              <a:rPr lang="en-US" dirty="0"/>
              <a:t>Add comment on client/server to IHE-Profile actor</a:t>
            </a:r>
          </a:p>
        </p:txBody>
      </p:sp>
    </p:spTree>
    <p:extLst>
      <p:ext uri="{BB962C8B-B14F-4D97-AF65-F5344CB8AC3E}">
        <p14:creationId xmlns:p14="http://schemas.microsoft.com/office/powerpoint/2010/main" val="4067835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3829"/>
    </mc:Choice>
    <mc:Fallback xmlns="">
      <p:transition spd="slow" advTm="103829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1129</TotalTime>
  <Words>505</Words>
  <Application>Microsoft Office PowerPoint</Application>
  <PresentationFormat>On-screen Show (4:3)</PresentationFormat>
  <Paragraphs>81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verdana</vt:lpstr>
      <vt:lpstr>Wingdings</vt:lpstr>
      <vt:lpstr>Office Theme</vt:lpstr>
      <vt:lpstr>Basic Audit Logging Patterns (BALP)</vt:lpstr>
      <vt:lpstr>The Problem</vt:lpstr>
      <vt:lpstr>The Needs</vt:lpstr>
      <vt:lpstr>Existing Efforts</vt:lpstr>
      <vt:lpstr>Actors</vt:lpstr>
      <vt:lpstr>REST event</vt:lpstr>
      <vt:lpstr>Security Token use</vt:lpstr>
      <vt:lpstr>Privacy transparency</vt:lpstr>
      <vt:lpstr>Reuse </vt:lpstr>
      <vt:lpstr>Questions</vt:lpstr>
    </vt:vector>
  </TitlesOfParts>
  <Company>RSNA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  -  Slide 1</dc:title>
  <dc:creator>mstanits</dc:creator>
  <cp:lastModifiedBy>John Moehrke</cp:lastModifiedBy>
  <cp:revision>42</cp:revision>
  <cp:lastPrinted>2013-02-21T14:05:33Z</cp:lastPrinted>
  <dcterms:created xsi:type="dcterms:W3CDTF">2011-05-17T16:43:13Z</dcterms:created>
  <dcterms:modified xsi:type="dcterms:W3CDTF">2022-06-21T13:26:44Z</dcterms:modified>
</cp:coreProperties>
</file>